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6" r:id="rId3"/>
    <p:sldId id="344" r:id="rId4"/>
    <p:sldId id="337" r:id="rId5"/>
    <p:sldId id="342" r:id="rId6"/>
    <p:sldId id="343" r:id="rId7"/>
    <p:sldId id="339" r:id="rId8"/>
  </p:sldIdLst>
  <p:sldSz cx="12192000" cy="6858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56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1782" userDrawn="1">
          <p15:clr>
            <a:srgbClr val="A4A3A4"/>
          </p15:clr>
        </p15:guide>
        <p15:guide id="6" pos="7295" userDrawn="1">
          <p15:clr>
            <a:srgbClr val="A4A3A4"/>
          </p15:clr>
        </p15:guide>
        <p15:guide id="7" pos="452" userDrawn="1">
          <p15:clr>
            <a:srgbClr val="A4A3A4"/>
          </p15:clr>
        </p15:guide>
        <p15:guide id="8" pos="381" userDrawn="1">
          <p15:clr>
            <a:srgbClr val="A4A3A4"/>
          </p15:clr>
        </p15:guide>
        <p15:guide id="9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C66"/>
    <a:srgbClr val="98004F"/>
    <a:srgbClr val="C50049"/>
    <a:srgbClr val="C50000"/>
    <a:srgbClr val="FFFFFF"/>
    <a:srgbClr val="C00000"/>
    <a:srgbClr val="F3F3F3"/>
    <a:srgbClr val="E4E4E4"/>
    <a:srgbClr val="BFBFBF"/>
    <a:srgbClr val="BFB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0816" autoAdjust="0"/>
  </p:normalViewPr>
  <p:slideViewPr>
    <p:cSldViewPr>
      <p:cViewPr>
        <p:scale>
          <a:sx n="58" d="100"/>
          <a:sy n="58" d="100"/>
        </p:scale>
        <p:origin x="248" y="36"/>
      </p:cViewPr>
      <p:guideLst>
        <p:guide orient="horz" pos="816"/>
        <p:guide pos="256"/>
        <p:guide orient="horz" pos="2205"/>
        <p:guide orient="horz" pos="1162"/>
        <p:guide orient="horz" pos="1782"/>
        <p:guide pos="7295"/>
        <p:guide pos="452"/>
        <p:guide pos="381"/>
        <p:guide pos="74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A65B560-8335-44DC-A8C2-700703B65D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7585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EBA4B79-E0D3-4E00-9886-1E0375C5D3D4}" type="datetime1">
              <a:rPr lang="de-DE" altLang="de-DE"/>
              <a:pPr>
                <a:defRPr/>
              </a:pPr>
              <a:t>20.02.2023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/>
            </a:lvl1pPr>
          </a:lstStyle>
          <a:p>
            <a:pPr>
              <a:defRPr/>
            </a:pPr>
            <a:fld id="{C65E6DBB-1E5F-412E-81F0-7E280A0F03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3383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4A0245-22D5-4489-8360-6B7B85B39110}" type="slidenum">
              <a:rPr lang="de-DE" altLang="de-D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70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06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85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478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56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63750" indent="-230188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4A0245-22D5-4489-8360-6B7B85B391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1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4" name="Picture 16" descr="Logo_DVGS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661" y="116633"/>
            <a:ext cx="762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75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5949" y="242888"/>
            <a:ext cx="10547448" cy="582594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5951" y="1519239"/>
            <a:ext cx="10983384" cy="4606925"/>
          </a:xfrm>
          <a:prstGeom prst="rect">
            <a:avLst/>
          </a:prstGeom>
        </p:spPr>
        <p:txBody>
          <a:bodyPr/>
          <a:lstStyle>
            <a:lvl1pPr marL="266700" indent="-266700">
              <a:lnSpc>
                <a:spcPct val="150000"/>
              </a:lnSpc>
              <a:buClr>
                <a:srgbClr val="C00000"/>
              </a:buClr>
              <a:buFont typeface="Arial"/>
              <a:buChar char="►"/>
              <a:defRPr sz="1600">
                <a:latin typeface="Arial" pitchFamily="34" charset="0"/>
                <a:cs typeface="Arial" pitchFamily="34" charset="0"/>
              </a:defRPr>
            </a:lvl1pPr>
            <a:lvl2pPr marL="723900" indent="-2667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►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►"/>
              <a:defRPr sz="1600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►"/>
              <a:defRPr sz="1600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►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0819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274942"/>
            <a:ext cx="5386917" cy="385122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274942"/>
            <a:ext cx="5389033" cy="385122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15949" y="242888"/>
            <a:ext cx="10547448" cy="582594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66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07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0969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solidFill>
            <a:srgbClr val="98164F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546850"/>
            <a:ext cx="12192000" cy="3048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de-DE" altLang="de-DE" sz="2400">
              <a:latin typeface="Times New Roman" charset="0"/>
            </a:endParaRPr>
          </a:p>
        </p:txBody>
      </p:sp>
      <p:pic>
        <p:nvPicPr>
          <p:cNvPr id="1029" name="Picture 16" descr="Logo_DVGS_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661" y="116633"/>
            <a:ext cx="762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  <p:sldLayoutId id="2147483651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063750" y="1268413"/>
            <a:ext cx="8280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sz="3600" dirty="0"/>
          </a:p>
          <a:p>
            <a:pPr algn="ctr" eaLnBrk="1" hangingPunct="1"/>
            <a:endParaRPr lang="de-DE" altLang="de-DE" sz="3600" dirty="0"/>
          </a:p>
          <a:p>
            <a:pPr algn="ctr" eaLnBrk="1" hangingPunct="1"/>
            <a:endParaRPr lang="de-DE" altLang="de-DE" sz="3200" dirty="0"/>
          </a:p>
          <a:p>
            <a:pPr algn="ctr" eaLnBrk="1" hangingPunct="1"/>
            <a:endParaRPr lang="de-DE" altLang="de-DE" sz="32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47726" y="908720"/>
            <a:ext cx="86407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de-DE" altLang="de-DE" b="1" dirty="0">
                <a:solidFill>
                  <a:srgbClr val="98004F"/>
                </a:solidFill>
              </a:rPr>
              <a:t>32. Reha-Kolloquium 2023 </a:t>
            </a:r>
          </a:p>
          <a:p>
            <a:pPr algn="ctr" eaLnBrk="1" hangingPunct="1">
              <a:lnSpc>
                <a:spcPct val="150000"/>
              </a:lnSpc>
            </a:pPr>
            <a:r>
              <a:rPr lang="de-DE" altLang="de-DE" dirty="0">
                <a:solidFill>
                  <a:srgbClr val="98004F"/>
                </a:solidFill>
              </a:rPr>
              <a:t>Veränderungskultur fördern-Teilhabe stärken-Zukunft gestalten?</a:t>
            </a:r>
          </a:p>
          <a:p>
            <a:pPr algn="ctr" eaLnBrk="1" hangingPunct="1"/>
            <a:endParaRPr lang="de-DE" altLang="de-DE" sz="1600" dirty="0"/>
          </a:p>
          <a:p>
            <a:pPr algn="ctr" eaLnBrk="1" hangingPunct="1"/>
            <a:endParaRPr lang="de-DE" altLang="de-DE" sz="1400" dirty="0">
              <a:solidFill>
                <a:srgbClr val="98004F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kern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E89A743-C1E8-44A4-B890-3257C8805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95600" y="2364493"/>
            <a:ext cx="7848550" cy="401683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/>
              <a:t>Diskussionsforum – Wie kommen moderne Ansätze der Bewegungsförderung in die Reha-Praxis?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rgbClr val="C11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Strukturqualität von ambulanten und stationären medizinischen Rehabilitationseinrichtungen: </a:t>
            </a:r>
          </a:p>
          <a:p>
            <a:pPr marL="0" indent="0">
              <a:buNone/>
            </a:pPr>
            <a:endParaRPr lang="de-DE" sz="2400" b="1" dirty="0">
              <a:solidFill>
                <a:srgbClr val="C11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600" b="1" dirty="0">
                <a:solidFill>
                  <a:srgbClr val="C11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Sport-/ Bewegungstherapie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DVGS Baldus 2023</a:t>
            </a:r>
          </a:p>
        </p:txBody>
      </p:sp>
      <p:pic>
        <p:nvPicPr>
          <p:cNvPr id="3" name="Picture 16">
            <a:extLst>
              <a:ext uri="{FF2B5EF4-FFF2-40B4-BE49-F238E27FC236}">
                <a16:creationId xmlns:a16="http://schemas.microsoft.com/office/drawing/2014/main" id="{B68D4B13-8B26-2108-3AE9-C4C597D3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063750" y="1268413"/>
            <a:ext cx="8280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9376" y="1052514"/>
            <a:ext cx="1016496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ctr" eaLnBrk="1" hangingPunct="1">
              <a:lnSpc>
                <a:spcPct val="150000"/>
              </a:lnSpc>
              <a:defRPr/>
            </a:pPr>
            <a:r>
              <a:rPr lang="de-DE" altLang="de-DE" sz="2200" b="1"/>
              <a:t>11 Mio. Baby-Boomer (bis 2035):</a:t>
            </a:r>
          </a:p>
          <a:p>
            <a:pPr marL="342900" indent="-342900" algn="ctr" eaLnBrk="1" hangingPunct="1">
              <a:lnSpc>
                <a:spcPct val="150000"/>
              </a:lnSpc>
              <a:buAutoNum type="alphaLcParenR"/>
              <a:defRPr/>
            </a:pPr>
            <a:r>
              <a:rPr lang="de-DE" altLang="de-DE" sz="2200"/>
              <a:t>Rente</a:t>
            </a:r>
          </a:p>
          <a:p>
            <a:pPr marL="342900" indent="-342900" algn="ctr" eaLnBrk="1" hangingPunct="1">
              <a:lnSpc>
                <a:spcPct val="150000"/>
              </a:lnSpc>
              <a:buAutoNum type="alphaLcParenR"/>
              <a:defRPr/>
            </a:pPr>
            <a:r>
              <a:rPr lang="de-DE" altLang="de-DE" sz="2200"/>
              <a:t>Reha</a:t>
            </a:r>
          </a:p>
          <a:p>
            <a:pPr marL="342900" indent="-342900" algn="ctr" eaLnBrk="1" hangingPunct="1">
              <a:lnSpc>
                <a:spcPct val="150000"/>
              </a:lnSpc>
              <a:buAutoNum type="alphaLcParenR"/>
              <a:defRPr/>
            </a:pPr>
            <a:r>
              <a:rPr lang="de-DE" altLang="de-DE" sz="2200"/>
              <a:t>Pflege</a:t>
            </a:r>
          </a:p>
          <a:p>
            <a:pPr lvl="0" algn="ctr" eaLnBrk="1" hangingPunct="1">
              <a:lnSpc>
                <a:spcPct val="150000"/>
              </a:lnSpc>
              <a:defRPr/>
            </a:pPr>
            <a:endParaRPr lang="de-DE" altLang="de-DE" sz="2200"/>
          </a:p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sz="2200"/>
              <a:t>vs.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de-DE" altLang="de-DE" sz="2200"/>
          </a:p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sz="2200" b="1"/>
              <a:t>Fachkräftemangel</a:t>
            </a:r>
          </a:p>
          <a:p>
            <a:pPr marL="457200" indent="-457200" algn="ctr" eaLnBrk="1" hangingPunct="1">
              <a:lnSpc>
                <a:spcPct val="150000"/>
              </a:lnSpc>
              <a:buAutoNum type="alphaLcParenR"/>
              <a:defRPr/>
            </a:pPr>
            <a:r>
              <a:rPr lang="de-DE" altLang="de-DE" sz="2200"/>
              <a:t>60% rücken nach</a:t>
            </a:r>
          </a:p>
          <a:p>
            <a:pPr marL="457200" indent="-457200" algn="ctr" eaLnBrk="1" hangingPunct="1">
              <a:lnSpc>
                <a:spcPct val="150000"/>
              </a:lnSpc>
              <a:buAutoNum type="alphaLcParenR"/>
              <a:defRPr/>
            </a:pPr>
            <a:r>
              <a:rPr lang="de-DE" altLang="de-DE" sz="2200"/>
              <a:t>Jeder 4. Beschäftigte &gt; 55 Jahre</a:t>
            </a:r>
          </a:p>
          <a:p>
            <a:pPr algn="ctr" eaLnBrk="1" hangingPunct="1">
              <a:defRPr/>
            </a:pPr>
            <a:endParaRPr lang="de-DE" altLang="de-DE" sz="1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1400" dirty="0">
              <a:solidFill>
                <a:srgbClr val="98004F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23592" y="404664"/>
            <a:ext cx="3530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Keynote: Transfer in Echtzeit 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2" name="Picture 16">
            <a:extLst>
              <a:ext uri="{FF2B5EF4-FFF2-40B4-BE49-F238E27FC236}">
                <a16:creationId xmlns:a16="http://schemas.microsoft.com/office/drawing/2014/main" id="{26F120ED-5C97-1A64-4D6D-D5E6EF233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985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063750" y="1268413"/>
            <a:ext cx="8280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9376" y="1052514"/>
            <a:ext cx="1016496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b="1" dirty="0">
                <a:solidFill>
                  <a:srgbClr val="98004F"/>
                </a:solidFill>
              </a:rPr>
              <a:t>Veränderung der Zielgruppen in der Rehabilitation 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de-DE" altLang="de-DE" b="1" dirty="0">
              <a:solidFill>
                <a:srgbClr val="98004F"/>
              </a:solidFill>
            </a:endParaRPr>
          </a:p>
          <a:p>
            <a:pPr marL="2227263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/>
              <a:t>Ältere Patient*innen, Rehabilitand*</a:t>
            </a:r>
            <a:r>
              <a:rPr lang="de-DE" altLang="de-DE"/>
              <a:t>innen, Arbeitnehmer</a:t>
            </a:r>
            <a:r>
              <a:rPr lang="de-DE" altLang="de-DE" dirty="0"/>
              <a:t>*innen</a:t>
            </a:r>
          </a:p>
          <a:p>
            <a:pPr marL="2227263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/>
              <a:t>Höhere Morbidität, Co- und Multimorbidität</a:t>
            </a:r>
          </a:p>
          <a:p>
            <a:pPr marL="2227263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/>
              <a:t>Jüngere Erkrankte</a:t>
            </a:r>
            <a:endParaRPr lang="de-DE" altLang="de-DE" dirty="0"/>
          </a:p>
          <a:p>
            <a:pPr marL="2227263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/>
              <a:t>Kopplung Morbidität mit Pflegezuständen</a:t>
            </a:r>
          </a:p>
          <a:p>
            <a:pPr marL="2227263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/>
              <a:t>Höhere Prävalenz psychosomatischer Erkrankungen</a:t>
            </a:r>
          </a:p>
          <a:p>
            <a:pPr marL="342900" indent="-342900" algn="ctr" eaLnBrk="1" hangingPunct="1">
              <a:lnSpc>
                <a:spcPct val="150000"/>
              </a:lnSpc>
              <a:buFontTx/>
              <a:buChar char="-"/>
              <a:defRPr/>
            </a:pPr>
            <a:endParaRPr lang="de-DE" altLang="de-DE" dirty="0"/>
          </a:p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b="1" dirty="0">
                <a:solidFill>
                  <a:srgbClr val="98004F"/>
                </a:solidFill>
              </a:rPr>
              <a:t>Long </a:t>
            </a:r>
            <a:r>
              <a:rPr lang="de-DE" altLang="de-DE" b="1" dirty="0" err="1">
                <a:solidFill>
                  <a:srgbClr val="98004F"/>
                </a:solidFill>
              </a:rPr>
              <a:t>Covid</a:t>
            </a:r>
            <a:r>
              <a:rPr lang="de-DE" altLang="de-DE" b="1" dirty="0">
                <a:solidFill>
                  <a:srgbClr val="98004F"/>
                </a:solidFill>
              </a:rPr>
              <a:t> / Post </a:t>
            </a:r>
            <a:r>
              <a:rPr lang="de-DE" altLang="de-DE" b="1" err="1">
                <a:solidFill>
                  <a:srgbClr val="98004F"/>
                </a:solidFill>
              </a:rPr>
              <a:t>Covid</a:t>
            </a:r>
            <a:r>
              <a:rPr lang="de-DE" altLang="de-DE" b="1">
                <a:solidFill>
                  <a:srgbClr val="98004F"/>
                </a:solidFill>
              </a:rPr>
              <a:t> (Disruption)</a:t>
            </a:r>
            <a:endParaRPr lang="de-DE" altLang="de-DE" b="1" dirty="0">
              <a:solidFill>
                <a:srgbClr val="98004F"/>
              </a:solidFill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sz="3200" b="1" dirty="0"/>
              <a:t> 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de-DE" altLang="de-DE" sz="1600" b="1" dirty="0">
              <a:solidFill>
                <a:srgbClr val="98004F"/>
              </a:solidFill>
            </a:endParaRPr>
          </a:p>
          <a:p>
            <a:pPr algn="ctr" eaLnBrk="1" hangingPunct="1">
              <a:defRPr/>
            </a:pPr>
            <a:endParaRPr lang="de-DE" altLang="de-DE" sz="1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1400" dirty="0">
              <a:solidFill>
                <a:srgbClr val="98004F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23593" y="404664"/>
            <a:ext cx="527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Versorgungslücke in der Bewegungstherapie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2" name="Picture 16">
            <a:extLst>
              <a:ext uri="{FF2B5EF4-FFF2-40B4-BE49-F238E27FC236}">
                <a16:creationId xmlns:a16="http://schemas.microsoft.com/office/drawing/2014/main" id="{97702540-D896-AA34-9D0E-2204AE8F2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6264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343472" y="1335658"/>
            <a:ext cx="9015882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07399" y="931663"/>
            <a:ext cx="86407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de-DE" altLang="de-DE" b="1">
                <a:solidFill>
                  <a:srgbClr val="98004F"/>
                </a:solidFill>
              </a:rPr>
              <a:t>„Es braucht Zeit und Bedarfsorientierung“</a:t>
            </a:r>
            <a:endParaRPr lang="de-DE" altLang="de-DE" sz="1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1400" dirty="0">
              <a:solidFill>
                <a:srgbClr val="98004F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23592" y="404664"/>
            <a:ext cx="686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Gesundheitsökonomischer Druck vs. Patientenorientierung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75520" y="1844824"/>
            <a:ext cx="9199538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/>
              <a:t>Knapp 70% der Rehabilitationsleistungen: Bewegungstherapie</a:t>
            </a:r>
          </a:p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/>
              <a:t>Gruppenverfahren </a:t>
            </a:r>
            <a:r>
              <a:rPr lang="de-DE" dirty="0"/>
              <a:t>versus Einzelverfahren</a:t>
            </a:r>
          </a:p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 dirty="0"/>
              <a:t>Didaktische-methodisch angepasste </a:t>
            </a:r>
            <a:r>
              <a:rPr lang="de-DE"/>
              <a:t>Interventionsauswahl </a:t>
            </a:r>
          </a:p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/>
              <a:t>Geschlossene </a:t>
            </a:r>
            <a:r>
              <a:rPr lang="de-DE" dirty="0"/>
              <a:t>Gruppen </a:t>
            </a:r>
          </a:p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/>
              <a:t>Sektorenübergreifende </a:t>
            </a:r>
            <a:r>
              <a:rPr lang="de-DE" dirty="0"/>
              <a:t>Versorgungsketten (</a:t>
            </a:r>
            <a:r>
              <a:rPr lang="de-DE" dirty="0">
                <a:solidFill>
                  <a:srgbClr val="98004F"/>
                </a:solidFill>
              </a:rPr>
              <a:t>Nachhaltigkeit/Nachsorge</a:t>
            </a:r>
            <a:r>
              <a:rPr lang="de-DE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98004F"/>
                </a:solidFill>
              </a:rPr>
              <a:t>Digitale und hybride Versorgungsangebote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dirty="0"/>
          </a:p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C11C66"/>
                </a:solidFill>
              </a:rPr>
              <a:t>Indikationsübergreifende</a:t>
            </a:r>
            <a:r>
              <a:rPr lang="de-DE" b="1" dirty="0">
                <a:solidFill>
                  <a:srgbClr val="98004F"/>
                </a:solidFill>
              </a:rPr>
              <a:t> Interventionen </a:t>
            </a:r>
          </a:p>
        </p:txBody>
      </p:sp>
      <p:pic>
        <p:nvPicPr>
          <p:cNvPr id="3" name="Picture 16">
            <a:extLst>
              <a:ext uri="{FF2B5EF4-FFF2-40B4-BE49-F238E27FC236}">
                <a16:creationId xmlns:a16="http://schemas.microsoft.com/office/drawing/2014/main" id="{F3D67586-2A52-6E57-2611-64BB550E9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8118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-600744" y="975340"/>
            <a:ext cx="12792744" cy="623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ctr" eaLnBrk="1" hangingPunct="1">
              <a:lnSpc>
                <a:spcPct val="150000"/>
              </a:lnSpc>
              <a:defRPr/>
            </a:pPr>
            <a:r>
              <a:rPr lang="de-DE" altLang="de-DE" b="1" dirty="0">
                <a:solidFill>
                  <a:srgbClr val="C11C66"/>
                </a:solidFill>
              </a:rPr>
              <a:t>BOLOGNA</a:t>
            </a:r>
            <a:r>
              <a:rPr lang="de-DE" altLang="de-DE" b="1" dirty="0">
                <a:solidFill>
                  <a:srgbClr val="98004F"/>
                </a:solidFill>
              </a:rPr>
              <a:t> 2010: Heterogene sowie intransparente / nicht reglementierte Ausbildungen</a:t>
            </a:r>
          </a:p>
          <a:p>
            <a:pPr lvl="0" algn="ctr" eaLnBrk="1" hangingPunct="1">
              <a:lnSpc>
                <a:spcPct val="150000"/>
              </a:lnSpc>
              <a:defRPr/>
            </a:pPr>
            <a:r>
              <a:rPr lang="de-DE" altLang="de-DE" dirty="0">
                <a:solidFill>
                  <a:srgbClr val="C11C66"/>
                </a:solidFill>
              </a:rPr>
              <a:t>Zulassungen zur Sport-/Bewegungstherapie: Bewegungsfachberuf mind</a:t>
            </a:r>
            <a:r>
              <a:rPr lang="de-DE" altLang="de-DE">
                <a:solidFill>
                  <a:srgbClr val="C11C66"/>
                </a:solidFill>
              </a:rPr>
              <a:t>. 3-jährig</a:t>
            </a:r>
            <a:endParaRPr lang="de-DE" altLang="de-DE" dirty="0">
              <a:solidFill>
                <a:srgbClr val="C11C66"/>
              </a:solidFill>
            </a:endParaRPr>
          </a:p>
          <a:p>
            <a:pPr lvl="0" algn="ctr" eaLnBrk="1" hangingPunct="1">
              <a:lnSpc>
                <a:spcPct val="150000"/>
              </a:lnSpc>
              <a:defRPr/>
            </a:pPr>
            <a:endParaRPr lang="de-DE" altLang="de-DE" dirty="0"/>
          </a:p>
          <a:p>
            <a:pPr marL="4229100" lvl="8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/>
              <a:t>Akademische 3-jährige </a:t>
            </a:r>
            <a:r>
              <a:rPr lang="de-DE" altLang="de-DE" dirty="0"/>
              <a:t>Bachelorausbildungen (auch </a:t>
            </a:r>
            <a:r>
              <a:rPr lang="de-DE" altLang="de-DE"/>
              <a:t>PH, ETH</a:t>
            </a:r>
            <a:r>
              <a:rPr lang="de-DE" altLang="de-DE" dirty="0"/>
              <a:t>)</a:t>
            </a:r>
          </a:p>
          <a:p>
            <a:pPr marL="4229100" lvl="8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/>
              <a:t>Nichtakademische 3-jährige </a:t>
            </a:r>
            <a:r>
              <a:rPr lang="de-DE" altLang="de-DE" dirty="0"/>
              <a:t>Fachschulausbildungen </a:t>
            </a:r>
          </a:p>
          <a:p>
            <a:pPr marL="4229100" lvl="8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/>
              <a:t>Alte </a:t>
            </a:r>
            <a:r>
              <a:rPr lang="de-DE" altLang="de-DE"/>
              <a:t>akademische 4-jährige Ausbildungen </a:t>
            </a:r>
            <a:br>
              <a:rPr lang="de-DE" altLang="de-DE"/>
            </a:br>
            <a:r>
              <a:rPr lang="de-DE" altLang="de-DE"/>
              <a:t>(</a:t>
            </a:r>
            <a:r>
              <a:rPr lang="de-DE" altLang="de-DE" dirty="0"/>
              <a:t>Magister, Diplomsportlehrer/-wissenschaftler)</a:t>
            </a:r>
          </a:p>
          <a:p>
            <a:pPr marL="4229100" lvl="8" indent="-342900" eaLnBrk="1" hangingPunct="1">
              <a:lnSpc>
                <a:spcPct val="150000"/>
              </a:lnSpc>
              <a:buClr>
                <a:srgbClr val="C11C66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/>
              <a:t>Akademische 5-jährige </a:t>
            </a:r>
            <a:r>
              <a:rPr lang="de-DE" altLang="de-DE" dirty="0"/>
              <a:t>Masterausbildungen</a:t>
            </a:r>
          </a:p>
          <a:p>
            <a:pPr marL="4171950" lvl="8" indent="-285750" eaLnBrk="1" hangingPunct="1">
              <a:lnSpc>
                <a:spcPct val="150000"/>
              </a:lnSpc>
              <a:buFontTx/>
              <a:buChar char="-"/>
              <a:defRPr/>
            </a:pPr>
            <a:endParaRPr lang="de-DE" altLang="de-DE" b="1" dirty="0">
              <a:solidFill>
                <a:srgbClr val="C11C66"/>
              </a:solidFill>
            </a:endParaRPr>
          </a:p>
          <a:p>
            <a:pPr lvl="8" indent="0" eaLnBrk="1" hangingPunct="1">
              <a:lnSpc>
                <a:spcPct val="150000"/>
              </a:lnSpc>
              <a:defRPr/>
            </a:pPr>
            <a:r>
              <a:rPr lang="de-DE" altLang="de-DE" b="1" dirty="0">
                <a:solidFill>
                  <a:srgbClr val="C11C66"/>
                </a:solidFill>
              </a:rPr>
              <a:t>Ausbildungen enthalten nicht standardisiert </a:t>
            </a:r>
            <a:r>
              <a:rPr lang="de-DE" altLang="de-DE" b="1">
                <a:solidFill>
                  <a:srgbClr val="C11C66"/>
                </a:solidFill>
              </a:rPr>
              <a:t>therapeutische Zusatzqualifikationen bzw. digitale Kompetenzen</a:t>
            </a:r>
            <a:endParaRPr lang="de-DE" altLang="de-DE" b="1" dirty="0">
              <a:solidFill>
                <a:srgbClr val="C11C66"/>
              </a:solidFill>
            </a:endParaRPr>
          </a:p>
          <a:p>
            <a:pPr marL="4171950" lvl="8" indent="-285750" eaLnBrk="1" hangingPunct="1">
              <a:lnSpc>
                <a:spcPct val="150000"/>
              </a:lnSpc>
              <a:buFontTx/>
              <a:buChar char="-"/>
              <a:defRPr/>
            </a:pPr>
            <a:endParaRPr lang="de-DE" altLang="de-DE" sz="1600" dirty="0"/>
          </a:p>
          <a:p>
            <a:pPr marL="4171950" lvl="8" indent="-285750" eaLnBrk="1" hangingPunct="1">
              <a:lnSpc>
                <a:spcPct val="150000"/>
              </a:lnSpc>
              <a:buFontTx/>
              <a:buChar char="-"/>
              <a:defRPr/>
            </a:pPr>
            <a:endParaRPr lang="de-DE" altLang="de-DE" sz="1600" b="1" dirty="0">
              <a:solidFill>
                <a:srgbClr val="C11C66"/>
              </a:solidFill>
            </a:endParaRPr>
          </a:p>
          <a:p>
            <a:pPr marL="4171950" lvl="8" indent="-285750" eaLnBrk="1" hangingPunct="1">
              <a:lnSpc>
                <a:spcPct val="150000"/>
              </a:lnSpc>
              <a:buFontTx/>
              <a:buChar char="-"/>
              <a:defRPr/>
            </a:pPr>
            <a:endParaRPr lang="de-DE" altLang="de-DE" sz="1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553" y="4293097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24001" y="404664"/>
            <a:ext cx="93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Qualifikationsbedarf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2" name="Picture 16">
            <a:extLst>
              <a:ext uri="{FF2B5EF4-FFF2-40B4-BE49-F238E27FC236}">
                <a16:creationId xmlns:a16="http://schemas.microsoft.com/office/drawing/2014/main" id="{97608989-17EF-2744-CF39-4C727DBF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4389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24001" y="404664"/>
            <a:ext cx="93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Qualifikationsanforderungen: Talente stärken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75521" y="1484784"/>
            <a:ext cx="7861503" cy="412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4513" indent="-363538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544513" algn="l"/>
              </a:tabLst>
              <a:defRPr/>
            </a:pPr>
            <a:r>
              <a:rPr lang="de-DE">
                <a:latin typeface="Arial" charset="0"/>
                <a:ea typeface="ＭＳ Ｐゴシック" charset="-128"/>
                <a:cs typeface="Arial" pitchFamily="34" charset="0"/>
              </a:rPr>
              <a:t>Evidenzbasierung</a:t>
            </a:r>
          </a:p>
          <a:p>
            <a:pPr marL="544513" indent="-363538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544513" algn="l"/>
              </a:tabLst>
              <a:defRPr/>
            </a:pPr>
            <a:r>
              <a:rPr lang="de-DE">
                <a:latin typeface="Arial" charset="0"/>
                <a:ea typeface="ＭＳ Ｐゴシック" charset="-128"/>
                <a:cs typeface="Arial" pitchFamily="34" charset="0"/>
              </a:rPr>
              <a:t>Assessmentverfahren und Bedarfsorientierung</a:t>
            </a:r>
          </a:p>
          <a:p>
            <a:pPr marL="544513" indent="-363538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544513" algn="l"/>
              </a:tabLst>
              <a:defRPr/>
            </a:pPr>
            <a:r>
              <a:rPr lang="de-DE">
                <a:latin typeface="Arial" charset="0"/>
                <a:ea typeface="ＭＳ Ｐゴシック" charset="-128"/>
                <a:cs typeface="Arial" pitchFamily="34" charset="0"/>
              </a:rPr>
              <a:t>Gruppenverfahren</a:t>
            </a:r>
          </a:p>
          <a:p>
            <a:pPr marL="544513" indent="-363538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544513" algn="l"/>
              </a:tabLst>
              <a:defRPr/>
            </a:pPr>
            <a:r>
              <a:rPr lang="de-DE">
                <a:latin typeface="Arial" charset="0"/>
                <a:ea typeface="ＭＳ Ｐゴシック" charset="-128"/>
                <a:cs typeface="Arial" pitchFamily="34" charset="0"/>
              </a:rPr>
              <a:t>Indikationsübergreifendes Arbeiten</a:t>
            </a:r>
            <a:endParaRPr lang="de-DE" dirty="0">
              <a:latin typeface="Arial" charset="0"/>
              <a:ea typeface="ＭＳ Ｐゴシック" charset="-128"/>
              <a:cs typeface="Arial" pitchFamily="34" charset="0"/>
            </a:endParaRPr>
          </a:p>
          <a:p>
            <a:pPr marL="544513" indent="-363538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544513" algn="l"/>
              </a:tabLst>
              <a:defRPr/>
            </a:pPr>
            <a:r>
              <a:rPr lang="de-DE">
                <a:latin typeface="Arial" charset="0"/>
                <a:ea typeface="ＭＳ Ｐゴシック" charset="-128"/>
                <a:cs typeface="Arial" pitchFamily="34" charset="0"/>
              </a:rPr>
              <a:t>Digitale und hybride Interventionen</a:t>
            </a:r>
            <a:endParaRPr lang="de-DE" dirty="0">
              <a:latin typeface="Arial" charset="0"/>
              <a:ea typeface="ＭＳ Ｐゴシック" charset="-128"/>
              <a:cs typeface="Arial" pitchFamily="34" charset="0"/>
            </a:endParaRPr>
          </a:p>
          <a:p>
            <a:endParaRPr lang="de-DE"/>
          </a:p>
          <a:p>
            <a:endParaRPr lang="de-DE" dirty="0"/>
          </a:p>
          <a:p>
            <a:pPr algn="ctr">
              <a:lnSpc>
                <a:spcPct val="150000"/>
              </a:lnSpc>
            </a:pPr>
            <a:r>
              <a:rPr lang="de-DE" b="1">
                <a:solidFill>
                  <a:srgbClr val="98004F"/>
                </a:solidFill>
              </a:rPr>
              <a:t>Langfristige Basisqualifikationen: </a:t>
            </a:r>
            <a:br>
              <a:rPr lang="de-DE" b="1">
                <a:solidFill>
                  <a:srgbClr val="98004F"/>
                </a:solidFill>
              </a:rPr>
            </a:br>
            <a:r>
              <a:rPr lang="de-DE" b="1">
                <a:solidFill>
                  <a:srgbClr val="98004F"/>
                </a:solidFill>
              </a:rPr>
              <a:t>Professionalisierung </a:t>
            </a:r>
            <a:r>
              <a:rPr lang="de-DE" b="1" dirty="0">
                <a:solidFill>
                  <a:srgbClr val="98004F"/>
                </a:solidFill>
              </a:rPr>
              <a:t>gemäß EQR/DQR </a:t>
            </a:r>
            <a:r>
              <a:rPr lang="de-DE" b="1" dirty="0"/>
              <a:t> </a:t>
            </a:r>
          </a:p>
        </p:txBody>
      </p:sp>
      <p:pic>
        <p:nvPicPr>
          <p:cNvPr id="3" name="Picture 16">
            <a:extLst>
              <a:ext uri="{FF2B5EF4-FFF2-40B4-BE49-F238E27FC236}">
                <a16:creationId xmlns:a16="http://schemas.microsoft.com/office/drawing/2014/main" id="{706CD048-5427-1B89-3246-DD424DF7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9890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1524000" y="1052514"/>
            <a:ext cx="91440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altLang="de-DE" sz="1600" b="1">
              <a:solidFill>
                <a:srgbClr val="98004F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063750" y="1268413"/>
            <a:ext cx="8280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6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de-DE" altLang="de-DE" sz="3200" dirty="0">
              <a:solidFill>
                <a:srgbClr val="00000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8252E1B-0DB5-49F2-ACA7-913547C0D28C}"/>
              </a:ext>
            </a:extLst>
          </p:cNvPr>
          <p:cNvSpPr txBox="1">
            <a:spLocks/>
          </p:cNvSpPr>
          <p:nvPr/>
        </p:nvSpPr>
        <p:spPr>
          <a:xfrm>
            <a:off x="2063751" y="4371121"/>
            <a:ext cx="2957909" cy="1706563"/>
          </a:xfrm>
          <a:prstGeom prst="rect">
            <a:avLst/>
          </a:prstGeom>
        </p:spPr>
        <p:txBody>
          <a:bodyPr/>
          <a:lstStyle>
            <a:lvl1pPr marL="2667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23900" indent="-2667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23716" y="6598125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0000"/>
                </a:solidFill>
              </a:rPr>
              <a:t>DVGS Baldus 2023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548"/>
            <a:ext cx="9144000" cy="3200904"/>
          </a:xfrm>
          <a:prstGeom prst="rect">
            <a:avLst/>
          </a:prstGeom>
        </p:spPr>
      </p:pic>
      <p:pic>
        <p:nvPicPr>
          <p:cNvPr id="3" name="Picture 16">
            <a:extLst>
              <a:ext uri="{FF2B5EF4-FFF2-40B4-BE49-F238E27FC236}">
                <a16:creationId xmlns:a16="http://schemas.microsoft.com/office/drawing/2014/main" id="{D5C2138D-DEB7-9C68-AC9B-5B4F6FFEE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31816" y="-21200"/>
            <a:ext cx="1060183" cy="8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6572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VGS_Unna">
  <a:themeElements>
    <a:clrScheme name="DVGS_Unn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VGS_Un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VGS_Unn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VGS_Unn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GS_Unn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GS_Unn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GS_Un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GS_Un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GS_Un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259</Words>
  <Application>Microsoft Office PowerPoint</Application>
  <PresentationFormat>Breitbild</PresentationFormat>
  <Paragraphs>98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DVGS_Unna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2017-07-23T06:07:11Z</dcterms:created>
  <dcterms:modified xsi:type="dcterms:W3CDTF">2023-02-20T13:11:55Z</dcterms:modified>
</cp:coreProperties>
</file>